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7" r:id="rId3"/>
    <p:sldId id="277" r:id="rId4"/>
    <p:sldId id="279" r:id="rId5"/>
    <p:sldId id="280" r:id="rId6"/>
    <p:sldId id="281" r:id="rId7"/>
    <p:sldId id="278" r:id="rId8"/>
    <p:sldId id="283" r:id="rId9"/>
    <p:sldId id="284" r:id="rId10"/>
    <p:sldId id="282" r:id="rId11"/>
    <p:sldId id="286" r:id="rId12"/>
    <p:sldId id="285" r:id="rId13"/>
    <p:sldId id="287" r:id="rId14"/>
    <p:sldId id="288" r:id="rId15"/>
  </p:sldIdLst>
  <p:sldSz cx="9144000" cy="6858000" type="screen4x3"/>
  <p:notesSz cx="6858000" cy="9947275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1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335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77B03B4-E9B8-4090-9118-FE48BCFA250D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787900"/>
            <a:ext cx="5486400" cy="3916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9F0E527-E017-4A34-B77F-98666DFD2F5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99741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AD0136-DB47-40CA-9EA8-AA3146C1CE50}" type="slidenum">
              <a:rPr lang="pt-BR" smtClean="0"/>
              <a:pPr>
                <a:defRPr/>
              </a:pPr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0379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alt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EB8B1-B433-45C4-BEC0-8BFCB84FCF6D}" type="slidenum">
              <a:rPr lang="pt-BR" smtClean="0"/>
              <a:pPr>
                <a:defRPr/>
              </a:pPr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5126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-34925"/>
            <a:ext cx="9169400" cy="689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8229600" cy="158412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67741" y="2199742"/>
            <a:ext cx="8229600" cy="3874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50148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327204"/>
            <a:ext cx="8229600" cy="66163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8903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5412A-ADAA-4EF7-9147-40D9A1DD1A25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E4DDA-9DED-4F7D-A823-1FD87B1D9CD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998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450912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79230-2EFA-45A2-AB79-29B86B5024EF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E18DC-67AB-45B0-BC8B-D1A053CE702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0774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213285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213285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457200" y="1327204"/>
            <a:ext cx="8229600" cy="66163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1DF62-99BC-4491-BBE8-CCF7884E42D3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DEB24-E45B-42E9-A67E-BAD63A1C5D7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6751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696BF-1F1E-42FB-B4AD-6FE9E8BBF3B5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A0867-5DB5-42A3-945E-132E3979CAA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5915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BD21A-A700-4ABC-B7B6-00D60F7D7DBD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16063-F3C4-43E9-8265-B5EF96DB554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0589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1124744"/>
            <a:ext cx="5486400" cy="360283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6B787-EC2E-4930-9246-78D766DAACC4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742D0-7E94-4952-BCF4-1CDAD0A77AD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58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57200" y="1327204"/>
            <a:ext cx="8229600" cy="661635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9DBF3-B4AA-4CC5-99B3-73D7F5C9EFE9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BD114-5856-4A97-996C-24F12141F65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5961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3B34B2-B943-41EA-91E2-96C498A6EBDD}" type="datetimeFigureOut">
              <a:rPr lang="pt-BR"/>
              <a:pPr>
                <a:defRPr/>
              </a:pPr>
              <a:t>10/11/2016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248176-FBC7-4CC5-ADAE-359F712228A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fernando.feitosa@anac.gov.b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celso.soares@anac.gov.b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ítulo 1"/>
          <p:cNvSpPr>
            <a:spLocks noGrp="1"/>
          </p:cNvSpPr>
          <p:nvPr>
            <p:ph type="ctrTitle"/>
          </p:nvPr>
        </p:nvSpPr>
        <p:spPr bwMode="auto">
          <a:xfrm>
            <a:off x="457200" y="404813"/>
            <a:ext cx="8229600" cy="720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altLang="pt-BR" sz="3000" smtClean="0"/>
              <a:t>IV Semana de qualidade da Informação do Transporte Aéreo   </a:t>
            </a:r>
            <a:r>
              <a:rPr lang="pt-BR" altLang="pt-BR" sz="2800" b="1" smtClean="0"/>
              <a:t>Painel 8</a:t>
            </a:r>
            <a:r>
              <a:rPr lang="pt-BR" altLang="pt-BR" sz="2800" i="1" smtClean="0"/>
              <a:t/>
            </a:r>
            <a:br>
              <a:rPr lang="pt-BR" altLang="pt-BR" sz="2800" i="1" smtClean="0"/>
            </a:br>
            <a:endParaRPr lang="pt-BR" altLang="pt-BR" sz="3000" smtClean="0"/>
          </a:p>
        </p:txBody>
      </p:sp>
      <p:sp>
        <p:nvSpPr>
          <p:cNvPr id="4099" name="Subtítulo 2"/>
          <p:cNvSpPr>
            <a:spLocks noGrp="1"/>
          </p:cNvSpPr>
          <p:nvPr>
            <p:ph type="subTitle" idx="1"/>
          </p:nvPr>
        </p:nvSpPr>
        <p:spPr bwMode="auto">
          <a:xfrm>
            <a:off x="468313" y="1557338"/>
            <a:ext cx="8229600" cy="1079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altLang="pt-BR" sz="3200" i="1" smtClean="0">
                <a:solidFill>
                  <a:schemeClr val="tx1"/>
                </a:solidFill>
              </a:rPr>
              <a:t>Transporte de Passageiro com Necessidade de Assistência Especial </a:t>
            </a:r>
          </a:p>
          <a:p>
            <a:pPr eaLnBrk="1" hangingPunct="1"/>
            <a:endParaRPr lang="pt-BR" altLang="pt-BR" sz="3200" i="1" smtClean="0">
              <a:solidFill>
                <a:schemeClr val="tx1"/>
              </a:solidFill>
            </a:endParaRPr>
          </a:p>
          <a:p>
            <a:pPr eaLnBrk="1" hangingPunct="1"/>
            <a:r>
              <a:rPr lang="pt-BR" altLang="pt-BR" sz="3200" i="1" u="sng" smtClean="0">
                <a:solidFill>
                  <a:schemeClr val="tx1"/>
                </a:solidFill>
              </a:rPr>
              <a:t>A Resolução 280/2013 e o Estatuto da Pessoa com Deficiência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628775"/>
            <a:ext cx="8713787" cy="44926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Registros de Atendimento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500" dirty="0" smtClean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Dados sobre transporte e treinamento</a:t>
            </a:r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 smtClean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Identificação da assistência na origem e no destino</a:t>
            </a:r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Oferta ajuda técnica, acompanhante e cão-guia</a:t>
            </a:r>
          </a:p>
          <a:p>
            <a:pPr marL="457200" lvl="1" indent="-4572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Dados da recusa</a:t>
            </a:r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Programas de treinamento – Periódicos e Permanentes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/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Monitoramento dos dados de Transporte de PNAE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628775"/>
            <a:ext cx="8713787" cy="44926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Interesse de terceiros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500" dirty="0" smtClean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Pesquisadores, Ministério Público, Órgãos de defesa do Consumidor</a:t>
            </a:r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 smtClean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Pouco conhecimento das peculiaridades do setor</a:t>
            </a:r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Etapa prévia – conhecimento dos dados</a:t>
            </a:r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Pouca objetividade nas demandas</a:t>
            </a:r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Direcionamento dos interesses (necessária padronização informação)</a:t>
            </a:r>
          </a:p>
          <a:p>
            <a:pPr marL="457200" lvl="1" indent="-4572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/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Monitoramento dos dados de Transporte de PNAE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628775"/>
            <a:ext cx="8713787" cy="44926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Informações de Interesse – ANAC 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500" dirty="0" smtClean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Dados sobre transporte e treinamento</a:t>
            </a:r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 smtClean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Mensuração Transporte X Política treinamento (perspectiva)</a:t>
            </a:r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Faculdade de solicitar os dados (conveniência e oportunidade) – art. 40</a:t>
            </a:r>
          </a:p>
          <a:p>
            <a:pPr marL="457200" lvl="1" indent="-4572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Grupo de interesse: Pessoa com deficiência</a:t>
            </a:r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 Evolução agregada e por grupos</a:t>
            </a:r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Fotografia do Contingente de Pessoal Treinado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000" dirty="0" smtClean="0"/>
              <a:t>Atenção: TODOS OS DADOS DEVEM SER MANTIDOS CF. ARTS. 35 E 38</a:t>
            </a:r>
            <a:endParaRPr lang="pt-BR" altLang="pt-BR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Monitoramento dos dados de Transporte de PNAE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628775"/>
            <a:ext cx="8713787" cy="44926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500" dirty="0" smtClean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Formação de série histórica</a:t>
            </a:r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 smtClean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Divulgação agregada dos PNAE transportados (2017)</a:t>
            </a:r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Identificação grupos mais transportados por Companhia</a:t>
            </a:r>
          </a:p>
          <a:p>
            <a:pPr marL="457200" lvl="1" indent="-4572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Percepção das dificuldades de acesso</a:t>
            </a:r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Consecução dos objetivos das normas – aprimoramento</a:t>
            </a:r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 smtClean="0"/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000" dirty="0" smtClean="0"/>
              <a:t>Avaliação da qualidade regulatória</a:t>
            </a:r>
          </a:p>
          <a:p>
            <a:pPr marL="361950" lvl="1" indent="-36195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000" dirty="0" smtClean="0"/>
              <a:t>Atenção: Transparência e qualidade dos dados são essenciais!</a:t>
            </a:r>
            <a:endParaRPr lang="pt-BR" altLang="pt-BR" sz="24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Expectativas de Longo Prazo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ubtítulo 2"/>
          <p:cNvSpPr>
            <a:spLocks noGrp="1"/>
          </p:cNvSpPr>
          <p:nvPr>
            <p:ph type="subTitle" idx="1"/>
          </p:nvPr>
        </p:nvSpPr>
        <p:spPr bwMode="auto">
          <a:xfrm>
            <a:off x="468313" y="1557338"/>
            <a:ext cx="8229600" cy="1079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altLang="pt-BR" sz="3200" i="1" smtClean="0">
                <a:solidFill>
                  <a:schemeClr val="tx1"/>
                </a:solidFill>
              </a:rPr>
              <a:t>Obrigado!</a:t>
            </a:r>
          </a:p>
          <a:p>
            <a:pPr eaLnBrk="1" hangingPunct="1"/>
            <a:endParaRPr lang="pt-BR" altLang="pt-BR" sz="3200" i="1" smtClean="0">
              <a:solidFill>
                <a:schemeClr val="tx1"/>
              </a:solidFill>
            </a:endParaRPr>
          </a:p>
          <a:p>
            <a:pPr eaLnBrk="1" hangingPunct="1"/>
            <a:r>
              <a:rPr lang="pt-BR" altLang="pt-BR" sz="2000" smtClean="0">
                <a:solidFill>
                  <a:schemeClr val="tx1"/>
                </a:solidFill>
                <a:hlinkClick r:id="rId3"/>
              </a:rPr>
              <a:t>fernando.feitosa@anac.gov.br</a:t>
            </a:r>
            <a:endParaRPr lang="pt-BR" altLang="pt-BR" sz="2000" smtClean="0">
              <a:solidFill>
                <a:schemeClr val="tx1"/>
              </a:solidFill>
            </a:endParaRPr>
          </a:p>
          <a:p>
            <a:pPr eaLnBrk="1" hangingPunct="1"/>
            <a:r>
              <a:rPr lang="pt-BR" altLang="pt-BR" sz="2000" smtClean="0">
                <a:solidFill>
                  <a:schemeClr val="tx1"/>
                </a:solidFill>
                <a:hlinkClick r:id="rId4"/>
              </a:rPr>
              <a:t>celso.soares@anac.gov.br</a:t>
            </a:r>
            <a:endParaRPr lang="pt-BR" altLang="pt-BR" sz="2000" smtClean="0">
              <a:solidFill>
                <a:schemeClr val="tx1"/>
              </a:solidFill>
            </a:endParaRPr>
          </a:p>
          <a:p>
            <a:pPr eaLnBrk="1" hangingPunct="1"/>
            <a:endParaRPr lang="pt-BR" altLang="pt-BR" sz="20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827088" y="1557338"/>
            <a:ext cx="7489825" cy="4564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3000" dirty="0" smtClean="0"/>
              <a:t>Sumário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500" dirty="0" smtClean="0"/>
          </a:p>
          <a:p>
            <a:pPr marL="457200" lvl="1" indent="-457200" eaLnBrk="1" hangingPunct="1">
              <a:buFont typeface="Arial" panose="020B0604020202020204" pitchFamily="34" charset="0"/>
              <a:buAutoNum type="arabicPeriod"/>
              <a:defRPr/>
            </a:pPr>
            <a:r>
              <a:rPr lang="pt-BR" altLang="pt-BR" sz="2400" dirty="0" smtClean="0"/>
              <a:t>Lei nº 13.146/2015 (Estatuto da Pessoa com Deficiência): Aspectos Gerais</a:t>
            </a:r>
          </a:p>
          <a:p>
            <a:pPr marL="457200" lvl="1" indent="-457200" eaLnBrk="1" hangingPunct="1">
              <a:buFont typeface="Arial" panose="020B0604020202020204" pitchFamily="34" charset="0"/>
              <a:buAutoNum type="arabicPeriod"/>
              <a:defRPr/>
            </a:pPr>
            <a:r>
              <a:rPr lang="pt-BR" altLang="pt-BR" sz="2400" dirty="0" smtClean="0"/>
              <a:t>Lei nº 13.146/2015 e Resolução ANAC nº 280 – Interseções</a:t>
            </a:r>
          </a:p>
          <a:p>
            <a:pPr marL="457200" lvl="1" indent="-457200" eaLnBrk="1" hangingPunct="1">
              <a:buFont typeface="Arial" panose="020B0604020202020204" pitchFamily="34" charset="0"/>
              <a:buAutoNum type="arabicPeriod"/>
              <a:defRPr/>
            </a:pPr>
            <a:r>
              <a:rPr lang="pt-BR" altLang="pt-BR" sz="2400" dirty="0" smtClean="0"/>
              <a:t>Monitoramento dos dados de Transporte de PNAE</a:t>
            </a:r>
          </a:p>
          <a:p>
            <a:pPr marL="457200" lvl="1" indent="-457200" eaLnBrk="1" hangingPunct="1">
              <a:buFont typeface="Arial" panose="020B0604020202020204" pitchFamily="34" charset="0"/>
              <a:buAutoNum type="arabicPeriod"/>
              <a:defRPr/>
            </a:pPr>
            <a:r>
              <a:rPr lang="pt-BR" altLang="pt-BR" sz="2400" dirty="0" smtClean="0"/>
              <a:t>Expectativas de Longo Prazo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989138"/>
            <a:ext cx="8713787" cy="41322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Visão 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Criação de ambiente normativo de proteção e inclusão  </a:t>
            </a: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social e cidadania </a:t>
            </a:r>
            <a:r>
              <a:rPr lang="pt-BR" altLang="pt-BR" sz="2400" dirty="0" smtClean="0"/>
              <a:t>das pessoas com deficiência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Fundamento na dignidade da pessoa humana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Exercício dos direitos e das liberdades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>
              <a:latin typeface="+mj-lt"/>
            </a:endParaRP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Acesso aos serviços em condições de igualdade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Estatuto da Pessoa com Deficiência: Aspectos Gerais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628775"/>
            <a:ext cx="8713787" cy="44926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Definição útil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Pessoa com deficiência: </a:t>
            </a:r>
          </a:p>
          <a:p>
            <a:pPr marL="857250" lvl="2" indent="-457200" eaLnBrk="1" hangingPunct="1">
              <a:buFont typeface="+mj-lt"/>
              <a:buAutoNum type="alphaLcParenR"/>
              <a:defRPr/>
            </a:pPr>
            <a:r>
              <a:rPr lang="pt-BR" altLang="pt-BR" sz="2000" dirty="0" smtClean="0"/>
              <a:t>impedimento de longo prazo</a:t>
            </a:r>
          </a:p>
          <a:p>
            <a:pPr marL="857250" lvl="2" indent="-457200" eaLnBrk="1" hangingPunct="1">
              <a:buFont typeface="+mj-lt"/>
              <a:buAutoNum type="alphaLcParenR"/>
              <a:defRPr/>
            </a:pPr>
            <a:r>
              <a:rPr lang="pt-BR" altLang="pt-BR" sz="2000" dirty="0"/>
              <a:t>n</a:t>
            </a:r>
            <a:r>
              <a:rPr lang="pt-BR" altLang="pt-BR" sz="2000" dirty="0" smtClean="0"/>
              <a:t>atureza física, mental, intelectual ou sensorial</a:t>
            </a:r>
          </a:p>
          <a:p>
            <a:pPr marL="857250" lvl="2" indent="-457200" eaLnBrk="1" hangingPunct="1">
              <a:buFont typeface="+mj-lt"/>
              <a:buAutoNum type="alphaLcParenR"/>
              <a:defRPr/>
            </a:pPr>
            <a:r>
              <a:rPr lang="pt-BR" altLang="pt-BR" sz="2000" dirty="0"/>
              <a:t>i</a:t>
            </a:r>
            <a:r>
              <a:rPr lang="pt-BR" altLang="pt-BR" sz="2000" dirty="0" smtClean="0"/>
              <a:t>nteração com barreiras</a:t>
            </a:r>
          </a:p>
          <a:p>
            <a:pPr marL="857250" lvl="2" indent="-457200" eaLnBrk="1" hangingPunct="1">
              <a:buFont typeface="+mj-lt"/>
              <a:buAutoNum type="alphaLcParenR"/>
              <a:defRPr/>
            </a:pPr>
            <a:r>
              <a:rPr lang="pt-BR" altLang="pt-BR" sz="2000" dirty="0"/>
              <a:t>p</a:t>
            </a:r>
            <a:r>
              <a:rPr lang="pt-BR" altLang="pt-BR" sz="2000" dirty="0" smtClean="0"/>
              <a:t>ossível obstrução de participação plena na sociedade</a:t>
            </a:r>
          </a:p>
          <a:p>
            <a:pPr marL="857250" lvl="2" indent="-457200" eaLnBrk="1" hangingPunct="1">
              <a:buFont typeface="+mj-lt"/>
              <a:buAutoNum type="alphaLcParenR"/>
              <a:defRPr/>
            </a:pPr>
            <a:r>
              <a:rPr lang="pt-BR" altLang="pt-BR" sz="2000" i="1" dirty="0"/>
              <a:t>i</a:t>
            </a:r>
            <a:r>
              <a:rPr lang="pt-BR" altLang="pt-BR" sz="2000" i="1" dirty="0" smtClean="0"/>
              <a:t>gualdade de condições</a:t>
            </a:r>
          </a:p>
          <a:p>
            <a:pPr marL="400050" lvl="2" indent="0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 smtClean="0"/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i="1" dirty="0" smtClean="0"/>
              <a:t>Atenção para a busca da eliminação/amenização das barreiras!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500" dirty="0" smtClean="0"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Estatuto da Pessoa com Deficiência: Aspectos Gerais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484313"/>
            <a:ext cx="8713787" cy="482441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Demais </a:t>
            </a:r>
            <a:r>
              <a:rPr lang="pt-BR" alt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efinições úteis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200" dirty="0" smtClean="0"/>
              <a:t>Acessibilidade: alcance para utilização, com segurança e autonomia</a:t>
            </a:r>
          </a:p>
          <a:p>
            <a:pPr marL="400050" lvl="2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200" dirty="0" smtClean="0"/>
              <a:t>Barreiras: entrave que limite/impeça participação social – vide: barreiras de transportes e barreiras </a:t>
            </a:r>
            <a:r>
              <a:rPr lang="pt-BR" altLang="pt-BR" sz="2200" dirty="0" smtClean="0"/>
              <a:t>atitudinais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200" dirty="0" smtClean="0"/>
              <a:t>Ajuda técnica: </a:t>
            </a:r>
            <a:r>
              <a:rPr lang="pt-BR" altLang="pt-BR" sz="2200" dirty="0" err="1" smtClean="0"/>
              <a:t>produtos,equipamentoes</a:t>
            </a:r>
            <a:r>
              <a:rPr lang="pt-BR" altLang="pt-BR" sz="2200" dirty="0" smtClean="0"/>
              <a:t>(...) visando a autonomia </a:t>
            </a:r>
            <a:endParaRPr lang="pt-BR" altLang="pt-BR" sz="22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200" dirty="0" smtClean="0"/>
              <a:t> Adaptações razoáveis: ajustes necessários que não acarretem ônus desproporcional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>
              <a:latin typeface="+mj-lt"/>
            </a:endParaRP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200" dirty="0" smtClean="0">
                <a:latin typeface="+mj-lt"/>
              </a:rPr>
              <a:t>Acompanhante: desempenha funções de atendente pessoal ou não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200" dirty="0" smtClean="0">
              <a:latin typeface="+mj-lt"/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200" i="1" dirty="0" smtClean="0">
                <a:latin typeface="+mj-lt"/>
              </a:rPr>
              <a:t>Atenção: Pessoa com deficiência + Pessoa com mobilidade reduzida = </a:t>
            </a:r>
          </a:p>
          <a:p>
            <a:pPr marL="0" lvl="1" indent="0" algn="ctr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200" i="1" dirty="0" smtClean="0">
                <a:latin typeface="+mj-lt"/>
              </a:rPr>
              <a:t>PNAE Res. 280!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Estatuto da Pessoa com Deficiência: Aspectos Gerais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628775"/>
            <a:ext cx="8713787" cy="482441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Direito ao transporte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0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200" dirty="0" smtClean="0"/>
              <a:t>Igualdade de oportunidade – eliminação de barreiras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200" dirty="0" smtClean="0"/>
              <a:t>Os veículos devem ser acessíveis!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 smtClean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Atendimento Prioritário</a:t>
            </a:r>
          </a:p>
          <a:p>
            <a:pPr marL="0" lvl="1" indent="0" eaLnBrk="1" hangingPunct="1">
              <a:buNone/>
              <a:defRPr/>
            </a:pPr>
            <a:endParaRPr lang="pt-BR" altLang="pt-BR" sz="2000" dirty="0"/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endParaRPr lang="pt-BR" altLang="pt-BR" sz="1000" dirty="0">
              <a:latin typeface="+mj-lt"/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2200" dirty="0" smtClean="0">
              <a:latin typeface="+mj-lt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Estatuto da Pessoa com Deficiência: Aspectos Gerais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628775"/>
            <a:ext cx="8713787" cy="44926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Convergências no Transporte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000" dirty="0" smtClean="0"/>
              <a:t>&lt;A Res. 280 regulamenta o Estatuto para o Transporte Aéreo?&gt;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 smtClean="0"/>
          </a:p>
          <a:p>
            <a:pPr marL="285750" lvl="1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Público alvo: 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000" dirty="0" smtClean="0"/>
              <a:t>Estatuto (mobilidade) &lt; PNAE Res. 280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/>
          </a:p>
          <a:p>
            <a:pPr marL="457200" lvl="1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Barreiras: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000" dirty="0" smtClean="0"/>
              <a:t>Estatuto – </a:t>
            </a:r>
            <a:r>
              <a:rPr lang="pt-BR" altLang="pt-BR" sz="2000" dirty="0" smtClean="0"/>
              <a:t>veículos acessíveis - </a:t>
            </a:r>
            <a:r>
              <a:rPr lang="pt-BR" altLang="pt-BR" sz="2000" dirty="0" smtClean="0"/>
              <a:t>Res. 280 – acesso ao transporte (art. 20)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000" dirty="0" smtClean="0"/>
              <a:t> 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Acompanhante: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000" dirty="0" smtClean="0"/>
              <a:t>Estatuto – companhia/apoio </a:t>
            </a:r>
            <a:r>
              <a:rPr lang="pt-BR" altLang="pt-BR" sz="2000" dirty="0" smtClean="0"/>
              <a:t> - </a:t>
            </a:r>
            <a:r>
              <a:rPr lang="pt-BR" altLang="pt-BR" sz="2000" dirty="0" smtClean="0"/>
              <a:t>Res. 280 - funções de atendente pessoal (</a:t>
            </a:r>
            <a:r>
              <a:rPr lang="pt-BR" altLang="pt-BR" sz="2000" dirty="0" err="1" smtClean="0"/>
              <a:t>obrig</a:t>
            </a:r>
            <a:r>
              <a:rPr lang="pt-BR" altLang="pt-BR" sz="2000" dirty="0" smtClean="0"/>
              <a:t>.) 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Estatuto da Pessoa com Deficiência e Resolução 280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628775"/>
            <a:ext cx="8713787" cy="44926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Convergências no Transporte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000" dirty="0" smtClean="0"/>
              <a:t>&lt;A Res. 280 regulamenta o Estatuto para o Transporte Aéreo?&gt;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 smtClean="0"/>
          </a:p>
          <a:p>
            <a:pPr marL="457200" lvl="1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Assento </a:t>
            </a:r>
            <a:r>
              <a:rPr lang="pt-BR" altLang="pt-BR" sz="2400" dirty="0" smtClean="0"/>
              <a:t>reservado: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000" dirty="0" smtClean="0"/>
              <a:t>Estatuto – assentos preferenciais </a:t>
            </a:r>
            <a:r>
              <a:rPr lang="pt-BR" altLang="pt-BR" sz="2000" dirty="0" smtClean="0"/>
              <a:t>- </a:t>
            </a:r>
            <a:r>
              <a:rPr lang="pt-BR" altLang="pt-BR" sz="2000" dirty="0" smtClean="0"/>
              <a:t>Res</a:t>
            </a:r>
            <a:r>
              <a:rPr lang="pt-BR" altLang="pt-BR" sz="2000" dirty="0" smtClean="0"/>
              <a:t>. 280 – assentos especiais (art. 31, II)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1000" dirty="0" smtClean="0"/>
              <a:t> 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Obeso: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000" dirty="0" smtClean="0"/>
              <a:t>Estatuto (atendimento preferencial) </a:t>
            </a:r>
            <a:r>
              <a:rPr lang="pt-BR" altLang="pt-BR" sz="2000" dirty="0" smtClean="0"/>
              <a:t>- </a:t>
            </a:r>
            <a:r>
              <a:rPr lang="pt-BR" altLang="pt-BR" sz="2000" dirty="0" smtClean="0"/>
              <a:t>Res. 280 (lacuna – cuidado no atendimento)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Estatuto da Pessoa com Deficiência e Resolução 280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9388" y="1628775"/>
            <a:ext cx="8713787" cy="44926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Convergências no Transporte</a:t>
            </a:r>
            <a:endParaRPr lang="pt-BR" alt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000" dirty="0" smtClean="0"/>
              <a:t>&lt;A Res. 280 regulamenta o Estatuto para o Transporte Aéreo?&gt;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 smtClean="0"/>
          </a:p>
          <a:p>
            <a:pPr marL="285750" lvl="1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Comunicação: 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000" dirty="0" smtClean="0"/>
              <a:t>Estatuto (assegurar a interação/sinalização) </a:t>
            </a:r>
            <a:r>
              <a:rPr lang="pt-BR" altLang="pt-BR" sz="2000" dirty="0" smtClean="0"/>
              <a:t>- </a:t>
            </a:r>
            <a:r>
              <a:rPr lang="pt-BR" altLang="pt-BR" sz="2000" dirty="0" smtClean="0"/>
              <a:t>Res. 280 – prover recursos de comunicação necessários para a utilização do transporte.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endParaRPr lang="pt-BR" altLang="pt-BR" sz="1000" dirty="0" smtClean="0"/>
          </a:p>
          <a:p>
            <a:pPr marL="457200" lvl="1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Avaliação da Deficiência: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000" dirty="0" smtClean="0"/>
              <a:t>Estatuto – critérios </a:t>
            </a:r>
            <a:r>
              <a:rPr lang="pt-BR" altLang="pt-BR" sz="2000" dirty="0" smtClean="0"/>
              <a:t> - </a:t>
            </a:r>
            <a:r>
              <a:rPr lang="pt-BR" altLang="pt-BR" sz="2000" dirty="0" smtClean="0"/>
              <a:t>Res. 280 – MEDIF (casos restritos – atrelado à negativa)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1000" dirty="0" smtClean="0"/>
              <a:t> </a:t>
            </a:r>
          </a:p>
          <a:p>
            <a:pPr marL="3429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pt-BR" altLang="pt-BR" sz="2400" dirty="0" smtClean="0"/>
              <a:t>Negativa do serviço/Limitação:</a:t>
            </a:r>
          </a:p>
          <a:p>
            <a:pPr marL="0" lvl="1" indent="0" eaLnBrk="1" hangingPunct="1">
              <a:buFont typeface="Arial" panose="020B0604020202020204" pitchFamily="34" charset="0"/>
              <a:buNone/>
              <a:defRPr/>
            </a:pPr>
            <a:r>
              <a:rPr lang="pt-BR" altLang="pt-BR" sz="2000" dirty="0" smtClean="0"/>
              <a:t>Estatuto (lacuna) </a:t>
            </a:r>
            <a:r>
              <a:rPr lang="pt-BR" altLang="pt-BR" sz="2000" dirty="0" smtClean="0"/>
              <a:t>- </a:t>
            </a:r>
            <a:r>
              <a:rPr lang="pt-BR" altLang="pt-BR" sz="2000" dirty="0" smtClean="0"/>
              <a:t>Res. 280 (segurança do PNAE – art. 6º, §1º)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2987675" y="293688"/>
            <a:ext cx="460851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Estatuto da Pessoa com Deficiência e Resolução 280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</TotalTime>
  <Words>703</Words>
  <Application>Microsoft Office PowerPoint</Application>
  <PresentationFormat>Apresentação na tela (4:3)</PresentationFormat>
  <Paragraphs>149</Paragraphs>
  <Slides>14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7" baseType="lpstr">
      <vt:lpstr>Arial</vt:lpstr>
      <vt:lpstr>Calibri</vt:lpstr>
      <vt:lpstr>Tema do Office</vt:lpstr>
      <vt:lpstr>IV Semana de qualidade da Informação do Transporte Aéreo   Painel 8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Cláudia Cristina</dc:creator>
  <cp:lastModifiedBy>Celso Augusto Rodrigues Soares</cp:lastModifiedBy>
  <cp:revision>83</cp:revision>
  <cp:lastPrinted>2014-08-31T16:55:46Z</cp:lastPrinted>
  <dcterms:created xsi:type="dcterms:W3CDTF">2014-08-31T16:41:32Z</dcterms:created>
  <dcterms:modified xsi:type="dcterms:W3CDTF">2016-11-10T12:45:24Z</dcterms:modified>
</cp:coreProperties>
</file>